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6858000" cx="12192000"/>
  <p:notesSz cx="6858000" cy="9144000"/>
  <p:embeddedFontLst>
    <p:embeddedFont>
      <p:font typeface="Tahoma"/>
      <p:regular r:id="rId40"/>
      <p:bold r:id="rId41"/>
    </p:embeddedFont>
    <p:embeddedFont>
      <p:font typeface="Century Gothic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6" roundtripDataSignature="AMtx7mjBxsMlQzp0MQGSH1dpYFM92R97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ahoma-regular.fntdata"/><Relationship Id="rId20" Type="http://schemas.openxmlformats.org/officeDocument/2006/relationships/slide" Target="slides/slide16.xml"/><Relationship Id="rId42" Type="http://schemas.openxmlformats.org/officeDocument/2006/relationships/font" Target="fonts/CenturyGothic-regular.fntdata"/><Relationship Id="rId41" Type="http://schemas.openxmlformats.org/officeDocument/2006/relationships/font" Target="fonts/Tahoma-bold.fntdata"/><Relationship Id="rId22" Type="http://schemas.openxmlformats.org/officeDocument/2006/relationships/slide" Target="slides/slide18.xml"/><Relationship Id="rId44" Type="http://schemas.openxmlformats.org/officeDocument/2006/relationships/font" Target="fonts/CenturyGothic-italic.fntdata"/><Relationship Id="rId21" Type="http://schemas.openxmlformats.org/officeDocument/2006/relationships/slide" Target="slides/slide17.xml"/><Relationship Id="rId43" Type="http://schemas.openxmlformats.org/officeDocument/2006/relationships/font" Target="fonts/CenturyGothic-bold.fntdata"/><Relationship Id="rId24" Type="http://schemas.openxmlformats.org/officeDocument/2006/relationships/slide" Target="slides/slide20.xml"/><Relationship Id="rId46" Type="http://customschemas.google.com/relationships/presentationmetadata" Target="metadata"/><Relationship Id="rId23" Type="http://schemas.openxmlformats.org/officeDocument/2006/relationships/slide" Target="slides/slide19.xml"/><Relationship Id="rId45" Type="http://schemas.openxmlformats.org/officeDocument/2006/relationships/font" Target="fonts/CenturyGothic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with doctor and patient and we took interview in the advance hospital with their permission and take some patient interview.</a:t>
            </a:r>
            <a:endParaRPr/>
          </a:p>
        </p:txBody>
      </p:sp>
      <p:sp>
        <p:nvSpPr>
          <p:cNvPr id="244" name="Google Shape;24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Taking informal interview with the patient those who cannot fillup the google form. We’re </a:t>
            </a:r>
            <a:endParaRPr/>
          </a:p>
        </p:txBody>
      </p:sp>
      <p:sp>
        <p:nvSpPr>
          <p:cNvPr id="257" name="Google Shape;25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Doctor page font a qr thakbe and check krte parbe</a:t>
            </a:r>
            <a:endParaRPr/>
          </a:p>
        </p:txBody>
      </p:sp>
      <p:sp>
        <p:nvSpPr>
          <p:cNvPr id="268" name="Google Shape;26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6" name="Google Shape;296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3" name="Google Shape;313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0" name="Google Shape;330;p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4" name="Google Shape;344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8" name="Google Shape;358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9" name="Google Shape;369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5cd782236e_8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15cd782236e_8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7" name="Google Shape;177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4" name="Google Shape;204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3" name="Google Shape;213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1-HD-BTM.png" id="17" name="Google Shape;1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6"/>
          <p:cNvSpPr txBox="1"/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6"/>
          <p:cNvSpPr txBox="1"/>
          <p:nvPr>
            <p:ph idx="1" type="subTitle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6"/>
          <p:cNvSpPr txBox="1"/>
          <p:nvPr>
            <p:ph idx="10" type="dt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6"/>
          <p:cNvSpPr txBox="1"/>
          <p:nvPr>
            <p:ph idx="11" type="ftr"/>
          </p:nvPr>
        </p:nvSpPr>
        <p:spPr>
          <a:xfrm>
            <a:off x="1371600" y="4323845"/>
            <a:ext cx="640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6"/>
          <p:cNvSpPr txBox="1"/>
          <p:nvPr>
            <p:ph idx="12" type="sldNum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/>
          <p:nvPr>
            <p:ph type="title"/>
          </p:nvPr>
        </p:nvSpPr>
        <p:spPr>
          <a:xfrm>
            <a:off x="685777" y="4697360"/>
            <a:ext cx="1082203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5"/>
          <p:cNvSpPr/>
          <p:nvPr>
            <p:ph idx="2" type="pic"/>
          </p:nvPr>
        </p:nvSpPr>
        <p:spPr>
          <a:xfrm>
            <a:off x="681727" y="941439"/>
            <a:ext cx="10821840" cy="3478161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45"/>
          <p:cNvSpPr txBox="1"/>
          <p:nvPr>
            <p:ph idx="1" type="body"/>
          </p:nvPr>
        </p:nvSpPr>
        <p:spPr>
          <a:xfrm>
            <a:off x="685800" y="5516715"/>
            <a:ext cx="10820400" cy="701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45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5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5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 showMasterSp="0">
  <p:cSld name="Title and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1-HD-BTM.png" id="83" name="Google Shape;83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6"/>
          <p:cNvSpPr txBox="1"/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6"/>
          <p:cNvSpPr txBox="1"/>
          <p:nvPr>
            <p:ph idx="1" type="body"/>
          </p:nvPr>
        </p:nvSpPr>
        <p:spPr>
          <a:xfrm>
            <a:off x="1024467" y="3649133"/>
            <a:ext cx="10130516" cy="999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46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6"/>
          <p:cNvSpPr txBox="1"/>
          <p:nvPr>
            <p:ph idx="11" type="ftr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6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 showMasterSp="0">
  <p:cSld name="Quote with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1-HD-BTM.png" id="90" name="Google Shape;9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7"/>
          <p:cNvSpPr txBox="1"/>
          <p:nvPr>
            <p:ph type="title"/>
          </p:nvPr>
        </p:nvSpPr>
        <p:spPr>
          <a:xfrm>
            <a:off x="1024467" y="753533"/>
            <a:ext cx="10151533" cy="26044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7"/>
          <p:cNvSpPr txBox="1"/>
          <p:nvPr>
            <p:ph idx="1" type="body"/>
          </p:nvPr>
        </p:nvSpPr>
        <p:spPr>
          <a:xfrm>
            <a:off x="1303865" y="3365556"/>
            <a:ext cx="9592736" cy="444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3" name="Google Shape;93;p47"/>
          <p:cNvSpPr txBox="1"/>
          <p:nvPr>
            <p:ph idx="2" type="body"/>
          </p:nvPr>
        </p:nvSpPr>
        <p:spPr>
          <a:xfrm>
            <a:off x="1024467" y="3959862"/>
            <a:ext cx="10151533" cy="679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47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7"/>
          <p:cNvSpPr txBox="1"/>
          <p:nvPr>
            <p:ph idx="11" type="ftr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7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47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entury Gothic"/>
              <a:buNone/>
            </a:pPr>
            <a:r>
              <a:rPr b="0" lang="en-US" sz="8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8" name="Google Shape;98;p47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entury Gothic"/>
              <a:buNone/>
            </a:pPr>
            <a:r>
              <a:rPr b="0" lang="en-US" sz="8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 showMasterSp="0">
  <p:cSld name="Name Card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1-HD-BTM.png" id="100" name="Google Shape;100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8"/>
          <p:cNvSpPr txBox="1"/>
          <p:nvPr>
            <p:ph type="title"/>
          </p:nvPr>
        </p:nvSpPr>
        <p:spPr>
          <a:xfrm>
            <a:off x="1024495" y="1124701"/>
            <a:ext cx="10146186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8"/>
          <p:cNvSpPr txBox="1"/>
          <p:nvPr>
            <p:ph idx="1" type="body"/>
          </p:nvPr>
        </p:nvSpPr>
        <p:spPr>
          <a:xfrm>
            <a:off x="1024467" y="3648315"/>
            <a:ext cx="10144654" cy="999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48"/>
          <p:cNvSpPr txBox="1"/>
          <p:nvPr>
            <p:ph idx="10" type="dt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8"/>
          <p:cNvSpPr txBox="1"/>
          <p:nvPr>
            <p:ph idx="11" type="ftr"/>
          </p:nvPr>
        </p:nvSpPr>
        <p:spPr>
          <a:xfrm>
            <a:off x="685800" y="378883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8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9"/>
          <p:cNvSpPr txBox="1"/>
          <p:nvPr>
            <p:ph type="title"/>
          </p:nvPr>
        </p:nvSpPr>
        <p:spPr>
          <a:xfrm>
            <a:off x="2895600" y="761999"/>
            <a:ext cx="8610599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9"/>
          <p:cNvSpPr txBox="1"/>
          <p:nvPr>
            <p:ph idx="1" type="body"/>
          </p:nvPr>
        </p:nvSpPr>
        <p:spPr>
          <a:xfrm>
            <a:off x="685800" y="2202080"/>
            <a:ext cx="3456432" cy="617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9" name="Google Shape;109;p49"/>
          <p:cNvSpPr txBox="1"/>
          <p:nvPr>
            <p:ph idx="2" type="body"/>
          </p:nvPr>
        </p:nvSpPr>
        <p:spPr>
          <a:xfrm>
            <a:off x="685799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49"/>
          <p:cNvSpPr txBox="1"/>
          <p:nvPr>
            <p:ph idx="3" type="body"/>
          </p:nvPr>
        </p:nvSpPr>
        <p:spPr>
          <a:xfrm>
            <a:off x="4368800" y="2201333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1" name="Google Shape;111;p49"/>
          <p:cNvSpPr txBox="1"/>
          <p:nvPr>
            <p:ph idx="4" type="body"/>
          </p:nvPr>
        </p:nvSpPr>
        <p:spPr>
          <a:xfrm>
            <a:off x="4366858" y="2904067"/>
            <a:ext cx="3456432" cy="3314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2" name="Google Shape;112;p49"/>
          <p:cNvSpPr txBox="1"/>
          <p:nvPr>
            <p:ph idx="5" type="body"/>
          </p:nvPr>
        </p:nvSpPr>
        <p:spPr>
          <a:xfrm>
            <a:off x="8051800" y="2192866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3" name="Google Shape;113;p49"/>
          <p:cNvSpPr txBox="1"/>
          <p:nvPr>
            <p:ph idx="6" type="body"/>
          </p:nvPr>
        </p:nvSpPr>
        <p:spPr>
          <a:xfrm>
            <a:off x="8051801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4" name="Google Shape;114;p49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49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9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0"/>
          <p:cNvSpPr txBox="1"/>
          <p:nvPr>
            <p:ph type="title"/>
          </p:nvPr>
        </p:nvSpPr>
        <p:spPr>
          <a:xfrm>
            <a:off x="2895600" y="762000"/>
            <a:ext cx="86105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50"/>
          <p:cNvSpPr txBox="1"/>
          <p:nvPr>
            <p:ph idx="1" type="body"/>
          </p:nvPr>
        </p:nvSpPr>
        <p:spPr>
          <a:xfrm>
            <a:off x="688618" y="4191000"/>
            <a:ext cx="3451582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50"/>
          <p:cNvSpPr/>
          <p:nvPr>
            <p:ph idx="2" type="pic"/>
          </p:nvPr>
        </p:nvSpPr>
        <p:spPr>
          <a:xfrm>
            <a:off x="688618" y="2362200"/>
            <a:ext cx="3451582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1" name="Google Shape;121;p50"/>
          <p:cNvSpPr txBox="1"/>
          <p:nvPr>
            <p:ph idx="3" type="body"/>
          </p:nvPr>
        </p:nvSpPr>
        <p:spPr>
          <a:xfrm>
            <a:off x="688618" y="4873764"/>
            <a:ext cx="3451582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2" name="Google Shape;122;p50"/>
          <p:cNvSpPr txBox="1"/>
          <p:nvPr>
            <p:ph idx="4" type="body"/>
          </p:nvPr>
        </p:nvSpPr>
        <p:spPr>
          <a:xfrm>
            <a:off x="4374263" y="4191000"/>
            <a:ext cx="3448935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50"/>
          <p:cNvSpPr/>
          <p:nvPr>
            <p:ph idx="5" type="pic"/>
          </p:nvPr>
        </p:nvSpPr>
        <p:spPr>
          <a:xfrm>
            <a:off x="4374263" y="2362200"/>
            <a:ext cx="3448936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4" name="Google Shape;124;p50"/>
          <p:cNvSpPr txBox="1"/>
          <p:nvPr>
            <p:ph idx="6" type="body"/>
          </p:nvPr>
        </p:nvSpPr>
        <p:spPr>
          <a:xfrm>
            <a:off x="4374264" y="4873763"/>
            <a:ext cx="3448935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5" name="Google Shape;125;p50"/>
          <p:cNvSpPr txBox="1"/>
          <p:nvPr>
            <p:ph idx="7" type="body"/>
          </p:nvPr>
        </p:nvSpPr>
        <p:spPr>
          <a:xfrm>
            <a:off x="8049731" y="4191000"/>
            <a:ext cx="3456469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6" name="Google Shape;126;p50"/>
          <p:cNvSpPr/>
          <p:nvPr>
            <p:ph idx="8" type="pic"/>
          </p:nvPr>
        </p:nvSpPr>
        <p:spPr>
          <a:xfrm>
            <a:off x="8049855" y="2362200"/>
            <a:ext cx="3447878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7" name="Google Shape;127;p50"/>
          <p:cNvSpPr txBox="1"/>
          <p:nvPr>
            <p:ph idx="9" type="body"/>
          </p:nvPr>
        </p:nvSpPr>
        <p:spPr>
          <a:xfrm>
            <a:off x="8049731" y="4873761"/>
            <a:ext cx="3452445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8" name="Google Shape;128;p50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50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50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1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51"/>
          <p:cNvSpPr txBox="1"/>
          <p:nvPr>
            <p:ph idx="1" type="body"/>
          </p:nvPr>
        </p:nvSpPr>
        <p:spPr>
          <a:xfrm rot="5400000">
            <a:off x="4083938" y="-1203579"/>
            <a:ext cx="4024125" cy="108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51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51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51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1-HD-BTM.png" id="138" name="Google Shape;13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2"/>
          <p:cNvSpPr txBox="1"/>
          <p:nvPr>
            <p:ph type="title"/>
          </p:nvPr>
        </p:nvSpPr>
        <p:spPr>
          <a:xfrm rot="5400000">
            <a:off x="8525934" y="1667933"/>
            <a:ext cx="390313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2"/>
          <p:cNvSpPr txBox="1"/>
          <p:nvPr>
            <p:ph idx="1" type="body"/>
          </p:nvPr>
        </p:nvSpPr>
        <p:spPr>
          <a:xfrm rot="5400000">
            <a:off x="3175000" y="-1405467"/>
            <a:ext cx="3903133" cy="8204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52"/>
          <p:cNvSpPr txBox="1"/>
          <p:nvPr>
            <p:ph idx="10" type="dt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52"/>
          <p:cNvSpPr txBox="1"/>
          <p:nvPr>
            <p:ph idx="11" type="ftr"/>
          </p:nvPr>
        </p:nvSpPr>
        <p:spPr>
          <a:xfrm>
            <a:off x="685800" y="381000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52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7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7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7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7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7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8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8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8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9"/>
          <p:cNvSpPr txBox="1"/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9"/>
          <p:cNvSpPr txBox="1"/>
          <p:nvPr>
            <p:ph idx="1" type="body"/>
          </p:nvPr>
        </p:nvSpPr>
        <p:spPr>
          <a:xfrm>
            <a:off x="914409" y="2183802"/>
            <a:ext cx="50799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39"/>
          <p:cNvSpPr txBox="1"/>
          <p:nvPr>
            <p:ph idx="2" type="body"/>
          </p:nvPr>
        </p:nvSpPr>
        <p:spPr>
          <a:xfrm>
            <a:off x="685800" y="3132666"/>
            <a:ext cx="5311775" cy="3086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9"/>
          <p:cNvSpPr txBox="1"/>
          <p:nvPr>
            <p:ph idx="3" type="body"/>
          </p:nvPr>
        </p:nvSpPr>
        <p:spPr>
          <a:xfrm>
            <a:off x="6400800" y="2183802"/>
            <a:ext cx="51054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39"/>
          <p:cNvSpPr txBox="1"/>
          <p:nvPr>
            <p:ph idx="4" type="body"/>
          </p:nvPr>
        </p:nvSpPr>
        <p:spPr>
          <a:xfrm>
            <a:off x="6172200" y="3132666"/>
            <a:ext cx="5334000" cy="3086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9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9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9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1-HD-BTM.png" id="43" name="Google Shape;4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0"/>
          <p:cNvSpPr txBox="1"/>
          <p:nvPr>
            <p:ph type="title"/>
          </p:nvPr>
        </p:nvSpPr>
        <p:spPr>
          <a:xfrm>
            <a:off x="685800" y="753533"/>
            <a:ext cx="10820399" cy="28019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0"/>
          <p:cNvSpPr txBox="1"/>
          <p:nvPr>
            <p:ph idx="1" type="body"/>
          </p:nvPr>
        </p:nvSpPr>
        <p:spPr>
          <a:xfrm>
            <a:off x="1024467" y="3641725"/>
            <a:ext cx="10490200" cy="955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40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0"/>
          <p:cNvSpPr txBox="1"/>
          <p:nvPr>
            <p:ph idx="11" type="ftr"/>
          </p:nvPr>
        </p:nvSpPr>
        <p:spPr>
          <a:xfrm>
            <a:off x="685800" y="381001"/>
            <a:ext cx="6991492" cy="364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0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1"/>
          <p:cNvSpPr txBox="1"/>
          <p:nvPr>
            <p:ph idx="1" type="body"/>
          </p:nvPr>
        </p:nvSpPr>
        <p:spPr>
          <a:xfrm>
            <a:off x="6858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41"/>
          <p:cNvSpPr txBox="1"/>
          <p:nvPr>
            <p:ph idx="2" type="body"/>
          </p:nvPr>
        </p:nvSpPr>
        <p:spPr>
          <a:xfrm>
            <a:off x="61722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41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1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1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2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2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2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2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3"/>
          <p:cNvSpPr txBox="1"/>
          <p:nvPr>
            <p:ph idx="1" type="body"/>
          </p:nvPr>
        </p:nvSpPr>
        <p:spPr>
          <a:xfrm>
            <a:off x="4995582" y="746759"/>
            <a:ext cx="6510618" cy="5471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2" type="body"/>
          </p:nvPr>
        </p:nvSpPr>
        <p:spPr>
          <a:xfrm>
            <a:off x="685800" y="3124199"/>
            <a:ext cx="4114800" cy="30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43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3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3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4"/>
          <p:cNvSpPr txBox="1"/>
          <p:nvPr>
            <p:ph type="title"/>
          </p:nvPr>
        </p:nvSpPr>
        <p:spPr>
          <a:xfrm>
            <a:off x="685800" y="1524000"/>
            <a:ext cx="68732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4"/>
          <p:cNvSpPr/>
          <p:nvPr>
            <p:ph idx="2" type="pic"/>
          </p:nvPr>
        </p:nvSpPr>
        <p:spPr>
          <a:xfrm>
            <a:off x="7861238" y="751241"/>
            <a:ext cx="3644962" cy="5467443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44"/>
          <p:cNvSpPr txBox="1"/>
          <p:nvPr>
            <p:ph idx="1" type="body"/>
          </p:nvPr>
        </p:nvSpPr>
        <p:spPr>
          <a:xfrm>
            <a:off x="685800" y="3124199"/>
            <a:ext cx="6873240" cy="30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44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4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4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1-HD-TOP.png" id="10" name="Google Shape;10;p3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5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35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35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35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35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5.jp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26.png"/><Relationship Id="rId13" Type="http://schemas.openxmlformats.org/officeDocument/2006/relationships/image" Target="../media/image7.png"/><Relationship Id="rId1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Relationship Id="rId9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38.png"/><Relationship Id="rId7" Type="http://schemas.openxmlformats.org/officeDocument/2006/relationships/image" Target="../media/image29.png"/><Relationship Id="rId8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jpg"/><Relationship Id="rId10" Type="http://schemas.openxmlformats.org/officeDocument/2006/relationships/image" Target="../media/image34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15.jpg"/><Relationship Id="rId7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45.png"/><Relationship Id="rId9" Type="http://schemas.openxmlformats.org/officeDocument/2006/relationships/image" Target="../media/image7.png"/><Relationship Id="rId5" Type="http://schemas.openxmlformats.org/officeDocument/2006/relationships/image" Target="../media/image39.png"/><Relationship Id="rId6" Type="http://schemas.openxmlformats.org/officeDocument/2006/relationships/image" Target="../media/image47.png"/><Relationship Id="rId7" Type="http://schemas.openxmlformats.org/officeDocument/2006/relationships/image" Target="../media/image35.png"/><Relationship Id="rId8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Relationship Id="rId5" Type="http://schemas.openxmlformats.org/officeDocument/2006/relationships/image" Target="../media/image15.jpg"/><Relationship Id="rId6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15.jpg"/><Relationship Id="rId6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Relationship Id="rId4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image" Target="../media/image15.jpg"/><Relationship Id="rId6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48.png"/><Relationship Id="rId5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jpg"/><Relationship Id="rId4" Type="http://schemas.openxmlformats.org/officeDocument/2006/relationships/image" Target="../media/image7.png"/><Relationship Id="rId5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15.jpg"/><Relationship Id="rId5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300E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/>
          <p:nvPr>
            <p:ph type="ctrTitle"/>
          </p:nvPr>
        </p:nvSpPr>
        <p:spPr>
          <a:xfrm>
            <a:off x="1158240" y="840041"/>
            <a:ext cx="987552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imes New Roman"/>
              <a:buNone/>
            </a:pPr>
            <a:r>
              <a:rPr lang="en-US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CANCER REGISTRY SYSTEM FOR BANGLADESH</a:t>
            </a:r>
            <a:endParaRPr/>
          </a:p>
        </p:txBody>
      </p:sp>
      <p:cxnSp>
        <p:nvCxnSpPr>
          <p:cNvPr id="149" name="Google Shape;149;p1"/>
          <p:cNvCxnSpPr/>
          <p:nvPr/>
        </p:nvCxnSpPr>
        <p:spPr>
          <a:xfrm>
            <a:off x="3579677" y="3278339"/>
            <a:ext cx="491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" name="Google Shape;15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31394">
            <a:off x="3790715" y="4482751"/>
            <a:ext cx="3194131" cy="3194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338607">
            <a:off x="-587261" y="1663257"/>
            <a:ext cx="2684499" cy="268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21031">
            <a:off x="1920309" y="4797205"/>
            <a:ext cx="2453456" cy="245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213697">
            <a:off x="-491837" y="3688628"/>
            <a:ext cx="3245427" cy="3245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148875">
            <a:off x="9184486" y="215329"/>
            <a:ext cx="3005286" cy="300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710505">
            <a:off x="10171718" y="145767"/>
            <a:ext cx="1574403" cy="157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1079210">
            <a:off x="10917677" y="783939"/>
            <a:ext cx="1488402" cy="148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97439" y="4272312"/>
            <a:ext cx="1950721" cy="239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162392" y="4739082"/>
            <a:ext cx="1628436" cy="1751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"/>
          <p:cNvSpPr txBox="1"/>
          <p:nvPr>
            <p:ph type="title"/>
          </p:nvPr>
        </p:nvSpPr>
        <p:spPr>
          <a:xfrm>
            <a:off x="521284" y="365126"/>
            <a:ext cx="8378529" cy="933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i="0" lang="en-US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10"/>
          <p:cNvSpPr txBox="1"/>
          <p:nvPr>
            <p:ph idx="1" type="body"/>
          </p:nvPr>
        </p:nvSpPr>
        <p:spPr>
          <a:xfrm>
            <a:off x="574711" y="2823957"/>
            <a:ext cx="8081744" cy="3668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/>
              <a:t>Divided the target audience into two categories.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/>
              <a:t>Standard Guidelines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800"/>
              <a:t>Using google forms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/>
              <a:t>Conducted Informal Conversation.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237" name="Google Shape;237;p10"/>
          <p:cNvSpPr/>
          <p:nvPr/>
        </p:nvSpPr>
        <p:spPr>
          <a:xfrm>
            <a:off x="619995" y="901147"/>
            <a:ext cx="8279817" cy="46166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98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Conducting the Survey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10"/>
          <p:cNvSpPr txBox="1"/>
          <p:nvPr/>
        </p:nvSpPr>
        <p:spPr>
          <a:xfrm>
            <a:off x="619996" y="1600200"/>
            <a:ext cx="6661411" cy="461665"/>
          </a:xfrm>
          <a:prstGeom prst="rect">
            <a:avLst/>
          </a:prstGeom>
          <a:gradFill>
            <a:gsLst>
              <a:gs pos="0">
                <a:srgbClr val="FFFFFF"/>
              </a:gs>
              <a:gs pos="35000">
                <a:srgbClr val="FFFFFF"/>
              </a:gs>
              <a:gs pos="100000">
                <a:srgbClr val="E56425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Survey Questionnaire Design </a:t>
            </a:r>
            <a:endParaRPr/>
          </a:p>
        </p:txBody>
      </p:sp>
      <p:pic>
        <p:nvPicPr>
          <p:cNvPr id="239" name="Google Shape;23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"/>
          <p:cNvSpPr txBox="1"/>
          <p:nvPr>
            <p:ph type="title"/>
          </p:nvPr>
        </p:nvSpPr>
        <p:spPr>
          <a:xfrm>
            <a:off x="521284" y="365126"/>
            <a:ext cx="8378529" cy="933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0" i="0" lang="en-US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11"/>
          <p:cNvSpPr txBox="1"/>
          <p:nvPr>
            <p:ph idx="1" type="body"/>
          </p:nvPr>
        </p:nvSpPr>
        <p:spPr>
          <a:xfrm>
            <a:off x="584062" y="2451653"/>
            <a:ext cx="8081744" cy="1153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✔"/>
            </a:pPr>
            <a:r>
              <a:rPr lang="en-US" sz="2400"/>
              <a:t>Interview with the doctor.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✔"/>
            </a:pPr>
            <a:r>
              <a:rPr lang="en-US" sz="2400"/>
              <a:t>Interview with the patient </a:t>
            </a: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619995" y="901147"/>
            <a:ext cx="8279817" cy="46166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98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Conducting the Survey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11"/>
          <p:cNvSpPr txBox="1"/>
          <p:nvPr/>
        </p:nvSpPr>
        <p:spPr>
          <a:xfrm>
            <a:off x="619996" y="1600200"/>
            <a:ext cx="6661411" cy="461665"/>
          </a:xfrm>
          <a:prstGeom prst="rect">
            <a:avLst/>
          </a:prstGeom>
          <a:gradFill>
            <a:gsLst>
              <a:gs pos="0">
                <a:srgbClr val="FFFFFF"/>
              </a:gs>
              <a:gs pos="35000">
                <a:srgbClr val="FFFFFF"/>
              </a:gs>
              <a:gs pos="100000">
                <a:srgbClr val="E56425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Approaching the Target Audiences</a:t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11"/>
          <p:cNvSpPr txBox="1"/>
          <p:nvPr/>
        </p:nvSpPr>
        <p:spPr>
          <a:xfrm>
            <a:off x="521284" y="4237598"/>
            <a:ext cx="8081744" cy="22866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Generate variety of summarized diagram.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 the Prototype</a:t>
            </a:r>
            <a:endParaRPr/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11"/>
          <p:cNvSpPr txBox="1"/>
          <p:nvPr/>
        </p:nvSpPr>
        <p:spPr>
          <a:xfrm>
            <a:off x="619995" y="3520322"/>
            <a:ext cx="6661411" cy="461665"/>
          </a:xfrm>
          <a:prstGeom prst="rect">
            <a:avLst/>
          </a:prstGeom>
          <a:gradFill>
            <a:gsLst>
              <a:gs pos="0">
                <a:srgbClr val="FFFFFF"/>
              </a:gs>
              <a:gs pos="35000">
                <a:srgbClr val="FFFFFF"/>
              </a:gs>
              <a:gs pos="100000">
                <a:srgbClr val="E56425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Analyzing the Survey Result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"/>
          <p:cNvSpPr txBox="1"/>
          <p:nvPr>
            <p:ph type="title"/>
          </p:nvPr>
        </p:nvSpPr>
        <p:spPr>
          <a:xfrm>
            <a:off x="521284" y="365126"/>
            <a:ext cx="8378529" cy="933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0" i="0" lang="en-US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12"/>
          <p:cNvSpPr txBox="1"/>
          <p:nvPr>
            <p:ph idx="1" type="body"/>
          </p:nvPr>
        </p:nvSpPr>
        <p:spPr>
          <a:xfrm>
            <a:off x="574711" y="2823957"/>
            <a:ext cx="8081744" cy="3668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✔"/>
            </a:pPr>
            <a:r>
              <a:rPr lang="en-US" sz="3200"/>
              <a:t>Generate variety of summarized diagram.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✔"/>
            </a:pPr>
            <a:r>
              <a:rPr lang="en-US" sz="3200"/>
              <a:t>Design the Prototype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Symbols"/>
              <a:buNone/>
            </a:pPr>
            <a:r>
              <a:t/>
            </a:r>
            <a:endParaRPr sz="4000"/>
          </a:p>
        </p:txBody>
      </p:sp>
      <p:sp>
        <p:nvSpPr>
          <p:cNvPr id="261" name="Google Shape;261;p12"/>
          <p:cNvSpPr/>
          <p:nvPr/>
        </p:nvSpPr>
        <p:spPr>
          <a:xfrm>
            <a:off x="619995" y="901147"/>
            <a:ext cx="8279817" cy="46166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98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Conducting the Survey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12"/>
          <p:cNvSpPr txBox="1"/>
          <p:nvPr/>
        </p:nvSpPr>
        <p:spPr>
          <a:xfrm>
            <a:off x="619996" y="1600200"/>
            <a:ext cx="6661411" cy="461665"/>
          </a:xfrm>
          <a:prstGeom prst="rect">
            <a:avLst/>
          </a:prstGeom>
          <a:gradFill>
            <a:gsLst>
              <a:gs pos="0">
                <a:srgbClr val="FFFFFF"/>
              </a:gs>
              <a:gs pos="35000">
                <a:srgbClr val="FFFFFF"/>
              </a:gs>
              <a:gs pos="100000">
                <a:srgbClr val="E56425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Analyzing the Survey Result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3" name="Google Shape;26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"/>
          <p:cNvSpPr txBox="1"/>
          <p:nvPr>
            <p:ph type="title"/>
          </p:nvPr>
        </p:nvSpPr>
        <p:spPr>
          <a:xfrm>
            <a:off x="521284" y="365126"/>
            <a:ext cx="8378529" cy="933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0" i="0" lang="en-US" sz="40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13"/>
          <p:cNvSpPr txBox="1"/>
          <p:nvPr>
            <p:ph idx="1" type="body"/>
          </p:nvPr>
        </p:nvSpPr>
        <p:spPr>
          <a:xfrm>
            <a:off x="521284" y="1825625"/>
            <a:ext cx="837852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oto Sans Symbols"/>
              <a:buChar char="▪"/>
            </a:pPr>
            <a:r>
              <a:rPr lang="en-US" sz="3500">
                <a:latin typeface="Times New Roman"/>
                <a:ea typeface="Times New Roman"/>
                <a:cs typeface="Times New Roman"/>
                <a:sym typeface="Times New Roman"/>
              </a:rPr>
              <a:t> Doctor’s Page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Char char="✔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Scan QR code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Char char="✔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The scan QR code option the camera will be functional and capture QR code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t/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r>
              <a:t/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oto Sans Symbols"/>
              <a:buChar char="▪"/>
            </a:pPr>
            <a:r>
              <a:rPr lang="en-US" sz="3500">
                <a:latin typeface="Times New Roman"/>
                <a:ea typeface="Times New Roman"/>
                <a:cs typeface="Times New Roman"/>
                <a:sym typeface="Times New Roman"/>
              </a:rPr>
              <a:t> Patient’s Page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✔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Records of the patient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✔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several panels for showing distinctive data and records of patients.</a:t>
            </a:r>
            <a:endParaRPr/>
          </a:p>
        </p:txBody>
      </p:sp>
      <p:sp>
        <p:nvSpPr>
          <p:cNvPr id="272" name="Google Shape;272;p13"/>
          <p:cNvSpPr/>
          <p:nvPr/>
        </p:nvSpPr>
        <p:spPr>
          <a:xfrm>
            <a:off x="619996" y="901148"/>
            <a:ext cx="8326307" cy="39756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98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Designing the Prototype</a:t>
            </a:r>
            <a:endParaRPr/>
          </a:p>
        </p:txBody>
      </p:sp>
      <p:pic>
        <p:nvPicPr>
          <p:cNvPr id="273" name="Google Shape;2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title"/>
          </p:nvPr>
        </p:nvSpPr>
        <p:spPr>
          <a:xfrm>
            <a:off x="521284" y="365126"/>
            <a:ext cx="8378529" cy="933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b="0" i="0" lang="en-US" sz="2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br>
              <a:rPr lang="en-US" sz="3200">
                <a:latin typeface="Tahoma"/>
                <a:ea typeface="Tahoma"/>
                <a:cs typeface="Tahoma"/>
                <a:sym typeface="Tahoma"/>
              </a:rPr>
            </a:br>
            <a:endParaRPr sz="3200">
              <a:solidFill>
                <a:srgbClr val="77300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0" name="Google Shape;280;p14"/>
          <p:cNvSpPr txBox="1"/>
          <p:nvPr>
            <p:ph idx="1" type="body"/>
          </p:nvPr>
        </p:nvSpPr>
        <p:spPr>
          <a:xfrm>
            <a:off x="477536" y="2141536"/>
            <a:ext cx="837852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Find Necessary Data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OCR process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AWS Textract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Two databases are used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✔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Central Database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✔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One for Individual Hospital Database</a:t>
            </a:r>
            <a:endParaRPr/>
          </a:p>
        </p:txBody>
      </p:sp>
      <p:sp>
        <p:nvSpPr>
          <p:cNvPr id="281" name="Google Shape;281;p14"/>
          <p:cNvSpPr/>
          <p:nvPr/>
        </p:nvSpPr>
        <p:spPr>
          <a:xfrm>
            <a:off x="619996" y="901148"/>
            <a:ext cx="8317015" cy="38170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98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Convert Image to Text &amp; Store Data</a:t>
            </a:r>
            <a:endParaRPr/>
          </a:p>
        </p:txBody>
      </p:sp>
      <p:pic>
        <p:nvPicPr>
          <p:cNvPr id="282" name="Google Shape;2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9744" y="2053748"/>
            <a:ext cx="6544331" cy="452691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4"/>
          <p:cNvSpPr txBox="1"/>
          <p:nvPr/>
        </p:nvSpPr>
        <p:spPr>
          <a:xfrm>
            <a:off x="277925" y="1389530"/>
            <a:ext cx="11636150" cy="8108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1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Optical Character Recognition (OCR) is the process that converts an image of text into a machine-readable text format.</a:t>
            </a:r>
            <a:endParaRPr/>
          </a:p>
          <a:p>
            <a:pPr indent="0" lvl="1" marL="228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506" y="5506212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925" y="5596372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/>
        </p:nvSpPr>
        <p:spPr>
          <a:xfrm>
            <a:off x="1282976" y="1309076"/>
            <a:ext cx="9625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 on experiment and survey results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analysis: 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○"/>
            </a:pPr>
            <a:r>
              <a:rPr b="0" i="0" lang="en-US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Quantitative analysis</a:t>
            </a:r>
            <a:endParaRPr b="0" i="0" sz="2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○"/>
            </a:pPr>
            <a:r>
              <a:rPr b="0" i="0" lang="en-US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Qualitative analysis</a:t>
            </a:r>
            <a:endParaRPr b="0" i="0" sz="2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Quantitative analysis for survey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○"/>
            </a:pPr>
            <a:r>
              <a:rPr b="0" i="0" lang="en-US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answers of the survey questions are straight forward</a:t>
            </a:r>
            <a:endParaRPr b="0" i="0" sz="2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</a:pPr>
            <a:r>
              <a:t/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</a:pPr>
            <a:r>
              <a:t/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1" name="Google Shape;2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/>
        </p:nvSpPr>
        <p:spPr>
          <a:xfrm>
            <a:off x="1391250" y="1081425"/>
            <a:ext cx="9409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Outcome from the patient interview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9" name="Google Shape;299;p16"/>
          <p:cNvPicPr preferRelativeResize="0"/>
          <p:nvPr/>
        </p:nvPicPr>
        <p:blipFill rotWithShape="1">
          <a:blip r:embed="rId3">
            <a:alphaModFix/>
          </a:blip>
          <a:srcRect b="0" l="20610" r="-20609" t="0"/>
          <a:stretch/>
        </p:blipFill>
        <p:spPr>
          <a:xfrm>
            <a:off x="720787" y="4907886"/>
            <a:ext cx="373380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581" y="3338775"/>
            <a:ext cx="1242363" cy="103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7156" y="2869538"/>
            <a:ext cx="20193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 rotWithShape="1">
          <a:blip r:embed="rId6">
            <a:alphaModFix/>
          </a:blip>
          <a:srcRect b="0" l="16979" r="-16979" t="0"/>
          <a:stretch/>
        </p:blipFill>
        <p:spPr>
          <a:xfrm>
            <a:off x="3993601" y="4922174"/>
            <a:ext cx="418147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10296" y="3288637"/>
            <a:ext cx="12668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24488" y="2817150"/>
            <a:ext cx="201930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 rotWithShape="1">
          <a:blip r:embed="rId9">
            <a:alphaModFix/>
          </a:blip>
          <a:srcRect b="0" l="16000" r="-15999" t="0"/>
          <a:stretch/>
        </p:blipFill>
        <p:spPr>
          <a:xfrm>
            <a:off x="7893600" y="4907886"/>
            <a:ext cx="44386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34995" y="3371160"/>
            <a:ext cx="126682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554244" y="2832521"/>
            <a:ext cx="2019300" cy="193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"/>
          <p:cNvSpPr txBox="1"/>
          <p:nvPr/>
        </p:nvSpPr>
        <p:spPr>
          <a:xfrm>
            <a:off x="2010750" y="799275"/>
            <a:ext cx="8170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Outcome from the doctor interview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6" name="Google Shape;3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549" y="2190099"/>
            <a:ext cx="770701" cy="68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382" y="3061462"/>
            <a:ext cx="2146952" cy="185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95594" y="1854390"/>
            <a:ext cx="825751" cy="991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93400" y="3017520"/>
            <a:ext cx="1981802" cy="189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15896" y="1798320"/>
            <a:ext cx="1201926" cy="119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42130" y="3151950"/>
            <a:ext cx="1890052" cy="175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49093" y="1849627"/>
            <a:ext cx="1027601" cy="1000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82368" y="3128137"/>
            <a:ext cx="1926752" cy="18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7"/>
          <p:cNvSpPr txBox="1"/>
          <p:nvPr/>
        </p:nvSpPr>
        <p:spPr>
          <a:xfrm>
            <a:off x="-411480" y="4933212"/>
            <a:ext cx="13014960" cy="338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accessibility in chamber			Numbers of patients need to maintain		     Opinion on central cancer registry system			Opinion on logging in QR code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5" name="Google Shape;325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"/>
          <p:cNvSpPr txBox="1"/>
          <p:nvPr/>
        </p:nvSpPr>
        <p:spPr>
          <a:xfrm>
            <a:off x="1075575" y="414450"/>
            <a:ext cx="9542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 from survey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Chi-Square test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Google Shape;333;p18"/>
          <p:cNvSpPr txBox="1"/>
          <p:nvPr/>
        </p:nvSpPr>
        <p:spPr>
          <a:xfrm>
            <a:off x="1537138" y="2797125"/>
            <a:ext cx="923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None/>
            </a:pPr>
            <a:r>
              <a:rPr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 about card-based registry system VS opinion on using ID card for easier accessibility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18"/>
          <p:cNvSpPr txBox="1"/>
          <p:nvPr/>
        </p:nvSpPr>
        <p:spPr>
          <a:xfrm>
            <a:off x="969700" y="4131700"/>
            <a:ext cx="1037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None/>
            </a:pPr>
            <a:r>
              <a:rPr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Opinion on the difficulty of managing hard copies of report VS a system storing all diagnosis data is helpful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18"/>
          <p:cNvSpPr txBox="1"/>
          <p:nvPr/>
        </p:nvSpPr>
        <p:spPr>
          <a:xfrm>
            <a:off x="1032688" y="5523425"/>
            <a:ext cx="1024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Times New Roman"/>
              <a:buNone/>
            </a:pPr>
            <a:r>
              <a:rPr lang="en-U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 about card-based registry system VS opinion on using a patient’s ID card for easier accessibility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6" name="Google Shape;3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6075" y="1933775"/>
            <a:ext cx="86582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0850" y="3308925"/>
            <a:ext cx="86487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9888" y="4688025"/>
            <a:ext cx="86106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"/>
          <p:cNvSpPr txBox="1"/>
          <p:nvPr/>
        </p:nvSpPr>
        <p:spPr>
          <a:xfrm>
            <a:off x="444025" y="434150"/>
            <a:ext cx="79335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entury Gothic"/>
              <a:buNone/>
            </a:pPr>
            <a:r>
              <a:rPr b="1" lang="en-US" sz="3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Analysis on system output</a:t>
            </a:r>
            <a:endParaRPr b="1" sz="3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Initial comparison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Percentage difference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Average accuracy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T-test (t)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Precision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7" name="Google Shape;3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9386" y="2887108"/>
            <a:ext cx="4133032" cy="32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9386" y="1666763"/>
            <a:ext cx="5334300" cy="28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19386" y="1216275"/>
            <a:ext cx="5569513" cy="368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19386" y="2119589"/>
            <a:ext cx="1436481" cy="62938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9"/>
          <p:cNvSpPr txBox="1"/>
          <p:nvPr/>
        </p:nvSpPr>
        <p:spPr>
          <a:xfrm>
            <a:off x="3254100" y="6413900"/>
            <a:ext cx="568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entury Gothic"/>
              <a:buNone/>
            </a:pPr>
            <a:r>
              <a:rPr lang="en-US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Average Difference between two data-sets</a:t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2" name="Google Shape;35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67662" y="3429000"/>
            <a:ext cx="6656676" cy="2966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"/>
          <p:cNvSpPr txBox="1"/>
          <p:nvPr>
            <p:ph type="title"/>
          </p:nvPr>
        </p:nvSpPr>
        <p:spPr>
          <a:xfrm>
            <a:off x="2078374" y="846386"/>
            <a:ext cx="837852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>
                <a:latin typeface="Tahoma"/>
                <a:ea typeface="Tahoma"/>
                <a:cs typeface="Tahoma"/>
                <a:sym typeface="Tahoma"/>
              </a:rPr>
              <a:t>PRESENTED BY</a:t>
            </a:r>
            <a:endParaRPr/>
          </a:p>
        </p:txBody>
      </p:sp>
      <p:sp>
        <p:nvSpPr>
          <p:cNvPr id="164" name="Google Shape;164;p2"/>
          <p:cNvSpPr txBox="1"/>
          <p:nvPr>
            <p:ph idx="1" type="body"/>
          </p:nvPr>
        </p:nvSpPr>
        <p:spPr>
          <a:xfrm>
            <a:off x="2046290" y="2050213"/>
            <a:ext cx="837852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Md. Tareq Hassan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18301124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Rahmat Ullah Sujan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18201081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Tushar Imran Sarkar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18201060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Gazi Sharin Mostafiz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18301123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Mohammad Jonayed Talukder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18301186</a:t>
            </a:r>
            <a:endParaRPr/>
          </a:p>
        </p:txBody>
      </p:sp>
      <p:pic>
        <p:nvPicPr>
          <p:cNvPr id="165" name="Google Shape;1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0"/>
          <p:cNvSpPr txBox="1"/>
          <p:nvPr/>
        </p:nvSpPr>
        <p:spPr>
          <a:xfrm>
            <a:off x="59275" y="4591941"/>
            <a:ext cx="568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entury Gothic"/>
              <a:buNone/>
            </a:pPr>
            <a:r>
              <a:rPr lang="en-US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Closeness Between Two Datasets in Percentage</a:t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entury Gothic"/>
              <a:buNone/>
            </a:pPr>
            <a:r>
              <a:rPr lang="en-US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(Percentage difference)</a:t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1" name="Google Shape;3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99" y="1778976"/>
            <a:ext cx="4805551" cy="28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0"/>
          <p:cNvSpPr txBox="1"/>
          <p:nvPr/>
        </p:nvSpPr>
        <p:spPr>
          <a:xfrm>
            <a:off x="7042804" y="4614249"/>
            <a:ext cx="4618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entury Gothic"/>
              <a:buNone/>
            </a:pPr>
            <a:r>
              <a:rPr lang="en-US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Exactness Between Two Datasets in Percentage</a:t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entury Gothic"/>
              <a:buNone/>
            </a:pPr>
            <a:r>
              <a:rPr lang="en-US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(Average accuracy)</a:t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3" name="Google Shape;36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9129" y="1778975"/>
            <a:ext cx="4805551" cy="28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1"/>
          <p:cNvSpPr txBox="1"/>
          <p:nvPr/>
        </p:nvSpPr>
        <p:spPr>
          <a:xfrm>
            <a:off x="1418700" y="1865000"/>
            <a:ext cx="93546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entury Gothic"/>
              <a:buNone/>
            </a:pPr>
            <a:r>
              <a:rPr b="1" lang="en-US" sz="3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Estimated cost of our proposed system</a:t>
            </a:r>
            <a:endParaRPr b="1" sz="3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Total user = 50000 persons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 file uploaded by each user = 2 files (Overall size = 1MB)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Maintenance, storage fee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Total monthly cost = 501.05 $ (Approximately = 500 $)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2" name="Google Shape;37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"/>
          <p:cNvSpPr txBox="1"/>
          <p:nvPr>
            <p:ph type="title"/>
          </p:nvPr>
        </p:nvSpPr>
        <p:spPr>
          <a:xfrm>
            <a:off x="521284" y="365126"/>
            <a:ext cx="8378529" cy="933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PROPOSED MODEL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7730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22"/>
          <p:cNvSpPr/>
          <p:nvPr/>
        </p:nvSpPr>
        <p:spPr>
          <a:xfrm>
            <a:off x="521284" y="901148"/>
            <a:ext cx="11149432" cy="6216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98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</a:t>
            </a:r>
            <a:endParaRPr/>
          </a:p>
        </p:txBody>
      </p:sp>
      <p:sp>
        <p:nvSpPr>
          <p:cNvPr id="380" name="Google Shape;380;p22"/>
          <p:cNvSpPr txBox="1"/>
          <p:nvPr/>
        </p:nvSpPr>
        <p:spPr>
          <a:xfrm>
            <a:off x="521284" y="1746810"/>
            <a:ext cx="5157060" cy="3874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512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Doctor Panel</a:t>
            </a:r>
            <a:endParaRPr/>
          </a:p>
          <a:p>
            <a:pPr indent="-368300" lvl="0" marL="608012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</a:pPr>
            <a:r>
              <a:t/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71500" lvl="0" marL="608012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✔"/>
            </a:pP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Accessibility to patient page by QR code scan or entering patient ID</a:t>
            </a:r>
            <a:endParaRPr/>
          </a:p>
          <a:p>
            <a:pPr indent="-368300" lvl="0" marL="608012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</a:pPr>
            <a:r>
              <a:t/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1" name="Google Shape;38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8104" y="1633444"/>
            <a:ext cx="4622612" cy="291147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382" name="Google Shape;38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8104" y="4655600"/>
            <a:ext cx="4622612" cy="193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5531455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4919" y="5621615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3"/>
          <p:cNvSpPr txBox="1"/>
          <p:nvPr>
            <p:ph type="title"/>
          </p:nvPr>
        </p:nvSpPr>
        <p:spPr>
          <a:xfrm>
            <a:off x="521284" y="365126"/>
            <a:ext cx="8378529" cy="933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PROPOSED MODEL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7730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" name="Google Shape;390;p23"/>
          <p:cNvSpPr/>
          <p:nvPr/>
        </p:nvSpPr>
        <p:spPr>
          <a:xfrm>
            <a:off x="521284" y="901148"/>
            <a:ext cx="11149432" cy="6216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98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</a:t>
            </a:r>
            <a:endParaRPr/>
          </a:p>
        </p:txBody>
      </p:sp>
      <p:sp>
        <p:nvSpPr>
          <p:cNvPr id="391" name="Google Shape;391;p23"/>
          <p:cNvSpPr txBox="1"/>
          <p:nvPr/>
        </p:nvSpPr>
        <p:spPr>
          <a:xfrm>
            <a:off x="521284" y="1615295"/>
            <a:ext cx="5157060" cy="3348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Doctor Panel</a:t>
            </a:r>
            <a:endParaRPr/>
          </a:p>
          <a:p>
            <a:pPr indent="-571500" lvl="0" marL="608012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✔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diagnosis and treatment reports.</a:t>
            </a:r>
            <a:endParaRPr/>
          </a:p>
          <a:p>
            <a:pPr indent="-571500" lvl="0" marL="608012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✔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blood tests in a general format</a:t>
            </a:r>
            <a:r>
              <a:rPr lang="en-US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431800" lvl="0" marL="608012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t/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2" name="Google Shape;39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450" y="4149376"/>
            <a:ext cx="5818726" cy="23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2175" y="3182737"/>
            <a:ext cx="5818726" cy="334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 txBox="1"/>
          <p:nvPr>
            <p:ph type="title"/>
          </p:nvPr>
        </p:nvSpPr>
        <p:spPr>
          <a:xfrm>
            <a:off x="521284" y="365126"/>
            <a:ext cx="8378529" cy="933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PROPOSED MODEL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7730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" name="Google Shape;399;p24"/>
          <p:cNvSpPr/>
          <p:nvPr/>
        </p:nvSpPr>
        <p:spPr>
          <a:xfrm>
            <a:off x="521284" y="901148"/>
            <a:ext cx="11149432" cy="6216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98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</a:t>
            </a:r>
            <a:endParaRPr/>
          </a:p>
        </p:txBody>
      </p:sp>
      <p:sp>
        <p:nvSpPr>
          <p:cNvPr id="400" name="Google Shape;400;p24"/>
          <p:cNvSpPr txBox="1"/>
          <p:nvPr/>
        </p:nvSpPr>
        <p:spPr>
          <a:xfrm>
            <a:off x="521284" y="1615295"/>
            <a:ext cx="5157060" cy="3348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Doctor Panel</a:t>
            </a:r>
            <a:endParaRPr/>
          </a:p>
          <a:p>
            <a:pPr indent="-571500" lvl="0" marL="608012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✔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reports if necessary 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1" name="Google Shape;40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8800" y="1522750"/>
            <a:ext cx="5391424" cy="25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8800" y="4181775"/>
            <a:ext cx="5391424" cy="26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5"/>
          <p:cNvSpPr txBox="1"/>
          <p:nvPr>
            <p:ph type="title"/>
          </p:nvPr>
        </p:nvSpPr>
        <p:spPr>
          <a:xfrm>
            <a:off x="521284" y="365126"/>
            <a:ext cx="8378529" cy="933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PROPOSED MODEL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7730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8" name="Google Shape;408;p25"/>
          <p:cNvSpPr/>
          <p:nvPr/>
        </p:nvSpPr>
        <p:spPr>
          <a:xfrm>
            <a:off x="521284" y="901148"/>
            <a:ext cx="11149432" cy="6216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98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</a:t>
            </a:r>
            <a:endParaRPr/>
          </a:p>
        </p:txBody>
      </p:sp>
      <p:sp>
        <p:nvSpPr>
          <p:cNvPr id="409" name="Google Shape;409;p25"/>
          <p:cNvSpPr txBox="1"/>
          <p:nvPr/>
        </p:nvSpPr>
        <p:spPr>
          <a:xfrm>
            <a:off x="521284" y="1615295"/>
            <a:ext cx="5157060" cy="3348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Doctor Panel</a:t>
            </a:r>
            <a:endParaRPr/>
          </a:p>
          <a:p>
            <a:pPr indent="-571500" lvl="0" marL="608012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✔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treatment data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0" name="Google Shape;41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615295"/>
            <a:ext cx="5574716" cy="2558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5857" y="4266648"/>
            <a:ext cx="5715001" cy="2548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450" y="5418424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5869" y="5508584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6"/>
          <p:cNvSpPr txBox="1"/>
          <p:nvPr>
            <p:ph type="title"/>
          </p:nvPr>
        </p:nvSpPr>
        <p:spPr>
          <a:xfrm>
            <a:off x="521284" y="365126"/>
            <a:ext cx="8378529" cy="933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PROPOSED MODEL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7730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9" name="Google Shape;419;p26"/>
          <p:cNvSpPr/>
          <p:nvPr/>
        </p:nvSpPr>
        <p:spPr>
          <a:xfrm>
            <a:off x="521284" y="901148"/>
            <a:ext cx="11149432" cy="6216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98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</a:t>
            </a:r>
            <a:endParaRPr/>
          </a:p>
        </p:txBody>
      </p:sp>
      <p:sp>
        <p:nvSpPr>
          <p:cNvPr id="420" name="Google Shape;420;p26"/>
          <p:cNvSpPr txBox="1"/>
          <p:nvPr/>
        </p:nvSpPr>
        <p:spPr>
          <a:xfrm>
            <a:off x="521284" y="1615295"/>
            <a:ext cx="5157060" cy="3348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Doctor Panel</a:t>
            </a:r>
            <a:endParaRPr/>
          </a:p>
          <a:p>
            <a:pPr indent="-571500" lvl="0" marL="608012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✔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treatment data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1" name="Google Shape;42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100" y="5508581"/>
            <a:ext cx="954150" cy="3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275" y="3054400"/>
            <a:ext cx="5558951" cy="301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9475" y="3054400"/>
            <a:ext cx="5330576" cy="295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7"/>
          <p:cNvSpPr txBox="1"/>
          <p:nvPr>
            <p:ph type="title"/>
          </p:nvPr>
        </p:nvSpPr>
        <p:spPr>
          <a:xfrm>
            <a:off x="521284" y="365126"/>
            <a:ext cx="8378529" cy="933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PROPOSED MODEL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7730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" name="Google Shape;429;p27"/>
          <p:cNvSpPr/>
          <p:nvPr/>
        </p:nvSpPr>
        <p:spPr>
          <a:xfrm>
            <a:off x="521284" y="901148"/>
            <a:ext cx="11149432" cy="6216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98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</a:t>
            </a:r>
            <a:endParaRPr/>
          </a:p>
        </p:txBody>
      </p:sp>
      <p:sp>
        <p:nvSpPr>
          <p:cNvPr id="430" name="Google Shape;430;p27"/>
          <p:cNvSpPr txBox="1"/>
          <p:nvPr/>
        </p:nvSpPr>
        <p:spPr>
          <a:xfrm>
            <a:off x="521284" y="1615295"/>
            <a:ext cx="5157060" cy="3348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Panel: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✔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and add diagnosis data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1" name="Google Shape;43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" y="5437250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869" y="5527410"/>
            <a:ext cx="954161" cy="98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0744" y="1675162"/>
            <a:ext cx="5964912" cy="5030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"/>
          <p:cNvSpPr txBox="1"/>
          <p:nvPr>
            <p:ph type="title"/>
          </p:nvPr>
        </p:nvSpPr>
        <p:spPr>
          <a:xfrm>
            <a:off x="521284" y="365126"/>
            <a:ext cx="8378529" cy="933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PROPOSED MODEL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7730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" name="Google Shape;439;p28"/>
          <p:cNvSpPr/>
          <p:nvPr/>
        </p:nvSpPr>
        <p:spPr>
          <a:xfrm>
            <a:off x="521284" y="901148"/>
            <a:ext cx="11149432" cy="6216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98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</a:t>
            </a:r>
            <a:endParaRPr/>
          </a:p>
        </p:txBody>
      </p:sp>
      <p:sp>
        <p:nvSpPr>
          <p:cNvPr id="440" name="Google Shape;440;p28"/>
          <p:cNvSpPr txBox="1"/>
          <p:nvPr/>
        </p:nvSpPr>
        <p:spPr>
          <a:xfrm>
            <a:off x="521284" y="1615295"/>
            <a:ext cx="5157060" cy="3348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Panel: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Doctor and Patient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Add reports if required</a:t>
            </a:r>
            <a:endParaRPr/>
          </a:p>
        </p:txBody>
      </p:sp>
      <p:pic>
        <p:nvPicPr>
          <p:cNvPr id="441" name="Google Shape;4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94" y="3082737"/>
            <a:ext cx="6208856" cy="363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2850" y="3112062"/>
            <a:ext cx="5316749" cy="3573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5cd782236e_8_5"/>
          <p:cNvSpPr txBox="1"/>
          <p:nvPr>
            <p:ph type="title"/>
          </p:nvPr>
        </p:nvSpPr>
        <p:spPr>
          <a:xfrm>
            <a:off x="521284" y="365126"/>
            <a:ext cx="83784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PROPOSED MODEL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7730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8" name="Google Shape;448;g15cd782236e_8_5"/>
          <p:cNvSpPr/>
          <p:nvPr/>
        </p:nvSpPr>
        <p:spPr>
          <a:xfrm>
            <a:off x="521284" y="901148"/>
            <a:ext cx="11149500" cy="6216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98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</a:t>
            </a:r>
            <a:endParaRPr/>
          </a:p>
        </p:txBody>
      </p:sp>
      <p:sp>
        <p:nvSpPr>
          <p:cNvPr id="449" name="Google Shape;449;g15cd782236e_8_5"/>
          <p:cNvSpPr txBox="1"/>
          <p:nvPr/>
        </p:nvSpPr>
        <p:spPr>
          <a:xfrm>
            <a:off x="521284" y="1615295"/>
            <a:ext cx="5157000" cy="3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Panel: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Doctor and Patient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Add reports if required</a:t>
            </a:r>
            <a:endParaRPr/>
          </a:p>
        </p:txBody>
      </p:sp>
      <p:pic>
        <p:nvPicPr>
          <p:cNvPr id="450" name="Google Shape;450;g15cd782236e_8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850" y="1959425"/>
            <a:ext cx="6208924" cy="31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1" cy="6830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9"/>
          <p:cNvSpPr txBox="1"/>
          <p:nvPr>
            <p:ph type="title"/>
          </p:nvPr>
        </p:nvSpPr>
        <p:spPr>
          <a:xfrm>
            <a:off x="521284" y="365126"/>
            <a:ext cx="8378529" cy="933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IMPLEMENTATION MODEL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7730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6" name="Google Shape;456;p29"/>
          <p:cNvSpPr/>
          <p:nvPr/>
        </p:nvSpPr>
        <p:spPr>
          <a:xfrm>
            <a:off x="521284" y="901148"/>
            <a:ext cx="11149432" cy="6216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98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</a:t>
            </a:r>
            <a:endParaRPr/>
          </a:p>
        </p:txBody>
      </p:sp>
      <p:sp>
        <p:nvSpPr>
          <p:cNvPr id="457" name="Google Shape;457;p29"/>
          <p:cNvSpPr txBox="1"/>
          <p:nvPr/>
        </p:nvSpPr>
        <p:spPr>
          <a:xfrm>
            <a:off x="521284" y="2029065"/>
            <a:ext cx="6885356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Framework : Laravel</a:t>
            </a:r>
            <a:endParaRPr/>
          </a:p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t/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 : XAMPP</a:t>
            </a:r>
            <a:endParaRPr/>
          </a:p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t/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Database: MySQL</a:t>
            </a:r>
            <a:endParaRPr/>
          </a:p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t/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 : Textract API of AWS</a:t>
            </a:r>
            <a:endParaRPr/>
          </a:p>
        </p:txBody>
      </p:sp>
      <p:pic>
        <p:nvPicPr>
          <p:cNvPr id="458" name="Google Shape;4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0"/>
          <p:cNvSpPr txBox="1"/>
          <p:nvPr>
            <p:ph type="title"/>
          </p:nvPr>
        </p:nvSpPr>
        <p:spPr>
          <a:xfrm>
            <a:off x="148477" y="954096"/>
            <a:ext cx="10324748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COMPARISON WITH EXISTING WORK</a:t>
            </a:r>
            <a:endParaRPr/>
          </a:p>
        </p:txBody>
      </p:sp>
      <p:sp>
        <p:nvSpPr>
          <p:cNvPr id="465" name="Google Shape;465;p30"/>
          <p:cNvSpPr txBox="1"/>
          <p:nvPr>
            <p:ph idx="1" type="body"/>
          </p:nvPr>
        </p:nvSpPr>
        <p:spPr>
          <a:xfrm>
            <a:off x="914409" y="2183802"/>
            <a:ext cx="50799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Existing Work</a:t>
            </a:r>
            <a:endParaRPr/>
          </a:p>
        </p:txBody>
      </p:sp>
      <p:sp>
        <p:nvSpPr>
          <p:cNvPr id="466" name="Google Shape;466;p30"/>
          <p:cNvSpPr txBox="1"/>
          <p:nvPr>
            <p:ph idx="2" type="body"/>
          </p:nvPr>
        </p:nvSpPr>
        <p:spPr>
          <a:xfrm>
            <a:off x="817706" y="3370592"/>
            <a:ext cx="3268188" cy="348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b="0" i="0" lang="en-US" u="none" strike="noStrike">
                <a:latin typeface="Arial"/>
                <a:ea typeface="Arial"/>
                <a:cs typeface="Arial"/>
                <a:sym typeface="Arial"/>
              </a:rPr>
              <a:t>Only stores demographic data (</a:t>
            </a:r>
            <a:r>
              <a:rPr b="0" i="0" lang="en-US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DMCH</a:t>
            </a:r>
            <a:r>
              <a:rPr b="0" i="0" lang="en-US" u="none" strike="noStrike">
                <a:latin typeface="Arial"/>
                <a:ea typeface="Arial"/>
                <a:cs typeface="Arial"/>
                <a:sym typeface="Arial"/>
              </a:rPr>
              <a:t>, NIRCH, Square Hospital.)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No individual unique ID system.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b="0" i="0" lang="en-US" u="none" strike="noStrike">
                <a:latin typeface="Arial"/>
                <a:ea typeface="Arial"/>
                <a:cs typeface="Arial"/>
                <a:sym typeface="Arial"/>
              </a:rPr>
              <a:t>No OCR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process to store data.</a:t>
            </a:r>
            <a:endParaRPr b="0" i="0" u="none" strike="noStrike"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467" name="Google Shape;467;p30"/>
          <p:cNvSpPr txBox="1"/>
          <p:nvPr>
            <p:ph idx="3" type="body"/>
          </p:nvPr>
        </p:nvSpPr>
        <p:spPr>
          <a:xfrm>
            <a:off x="6900730" y="2147298"/>
            <a:ext cx="516096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Proposed One</a:t>
            </a:r>
            <a:endParaRPr/>
          </a:p>
        </p:txBody>
      </p:sp>
      <p:sp>
        <p:nvSpPr>
          <p:cNvPr id="468" name="Google Shape;468;p30"/>
          <p:cNvSpPr txBox="1"/>
          <p:nvPr>
            <p:ph idx="4" type="body"/>
          </p:nvPr>
        </p:nvSpPr>
        <p:spPr>
          <a:xfrm>
            <a:off x="6900730" y="3093362"/>
            <a:ext cx="3234970" cy="348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Stores demographic data with Treatment and Diagnosis History.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Unique ID containing QR code.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Uses OCR to extract and store data.</a:t>
            </a:r>
            <a:endParaRPr/>
          </a:p>
        </p:txBody>
      </p:sp>
      <p:sp>
        <p:nvSpPr>
          <p:cNvPr id="469" name="Google Shape;469;p30"/>
          <p:cNvSpPr txBox="1"/>
          <p:nvPr/>
        </p:nvSpPr>
        <p:spPr>
          <a:xfrm>
            <a:off x="8084026" y="2663809"/>
            <a:ext cx="3234970" cy="348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0" name="Google Shape;470;p30"/>
          <p:cNvSpPr txBox="1"/>
          <p:nvPr/>
        </p:nvSpPr>
        <p:spPr>
          <a:xfrm>
            <a:off x="7975234" y="2663809"/>
            <a:ext cx="3234970" cy="348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1" name="Google Shape;471;p30"/>
          <p:cNvSpPr txBox="1"/>
          <p:nvPr/>
        </p:nvSpPr>
        <p:spPr>
          <a:xfrm>
            <a:off x="4478516" y="2663809"/>
            <a:ext cx="3234970" cy="348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72" name="Google Shape;472;p30"/>
          <p:cNvCxnSpPr/>
          <p:nvPr/>
        </p:nvCxnSpPr>
        <p:spPr>
          <a:xfrm>
            <a:off x="5994400" y="2377581"/>
            <a:ext cx="0" cy="405986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73" name="Google Shape;47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1"/>
          <p:cNvSpPr txBox="1"/>
          <p:nvPr>
            <p:ph type="title"/>
          </p:nvPr>
        </p:nvSpPr>
        <p:spPr>
          <a:xfrm>
            <a:off x="1326108" y="1068014"/>
            <a:ext cx="86106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LIMITATIONS AND FUTURE WORK</a:t>
            </a:r>
            <a:endParaRPr/>
          </a:p>
        </p:txBody>
      </p:sp>
      <p:sp>
        <p:nvSpPr>
          <p:cNvPr id="480" name="Google Shape;480;p31"/>
          <p:cNvSpPr txBox="1"/>
          <p:nvPr>
            <p:ph idx="1" type="body"/>
          </p:nvPr>
        </p:nvSpPr>
        <p:spPr>
          <a:xfrm>
            <a:off x="800100" y="2093488"/>
            <a:ext cx="50799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/>
          </a:p>
        </p:txBody>
      </p:sp>
      <p:sp>
        <p:nvSpPr>
          <p:cNvPr id="481" name="Google Shape;481;p31"/>
          <p:cNvSpPr txBox="1"/>
          <p:nvPr>
            <p:ph idx="2" type="body"/>
          </p:nvPr>
        </p:nvSpPr>
        <p:spPr>
          <a:xfrm>
            <a:off x="708026" y="3132666"/>
            <a:ext cx="5311775" cy="3086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OCR of blood report only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Low picture resolution results less accuracy.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2" name="Google Shape;482;p31"/>
          <p:cNvSpPr txBox="1"/>
          <p:nvPr>
            <p:ph idx="3" type="body"/>
          </p:nvPr>
        </p:nvSpPr>
        <p:spPr>
          <a:xfrm>
            <a:off x="6720840" y="2093488"/>
            <a:ext cx="51054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/>
          </a:p>
        </p:txBody>
      </p:sp>
      <p:sp>
        <p:nvSpPr>
          <p:cNvPr id="483" name="Google Shape;483;p31"/>
          <p:cNvSpPr txBox="1"/>
          <p:nvPr>
            <p:ph idx="4" type="body"/>
          </p:nvPr>
        </p:nvSpPr>
        <p:spPr>
          <a:xfrm>
            <a:off x="6606540" y="3132665"/>
            <a:ext cx="5334000" cy="3086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There is a plenty of room to extend the study. We plan to explore in future.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Implementing OCR in other tests such as MRI, CT-Scan &amp; Making accuracy 100%.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Launch Mobile App and a portable version of application to use it in offline.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84" name="Google Shape;484;p31"/>
          <p:cNvCxnSpPr/>
          <p:nvPr/>
        </p:nvCxnSpPr>
        <p:spPr>
          <a:xfrm>
            <a:off x="5994400" y="2377581"/>
            <a:ext cx="0" cy="405986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85" name="Google Shape;48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2"/>
          <p:cNvSpPr txBox="1"/>
          <p:nvPr>
            <p:ph type="title"/>
          </p:nvPr>
        </p:nvSpPr>
        <p:spPr>
          <a:xfrm>
            <a:off x="365759" y="1105567"/>
            <a:ext cx="4234673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CONCLUSION	</a:t>
            </a:r>
            <a:endParaRPr/>
          </a:p>
        </p:txBody>
      </p:sp>
      <p:sp>
        <p:nvSpPr>
          <p:cNvPr id="492" name="Google Shape;492;p32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As a developing country, like ours it is must to have a Global Cancer Registry System for maintaining the large number of patients.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It will monitor growth and providing accurate data on the incidence, prevalence, and mortality of cancer patients.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Cancer registry system which will reduce the suffering of both doctor and patient.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Our cancer registry is nothing but a leap towards that cherished goal.</a:t>
            </a:r>
            <a:endParaRPr/>
          </a:p>
        </p:txBody>
      </p:sp>
      <p:pic>
        <p:nvPicPr>
          <p:cNvPr id="493" name="Google Shape;49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3"/>
          <p:cNvSpPr txBox="1"/>
          <p:nvPr>
            <p:ph idx="1" type="body"/>
          </p:nvPr>
        </p:nvSpPr>
        <p:spPr>
          <a:xfrm>
            <a:off x="563880" y="3246121"/>
            <a:ext cx="1082040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b="1" lang="en-US" sz="60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4"/>
          <p:cNvSpPr txBox="1"/>
          <p:nvPr>
            <p:ph type="title"/>
          </p:nvPr>
        </p:nvSpPr>
        <p:spPr>
          <a:xfrm>
            <a:off x="685800" y="764373"/>
            <a:ext cx="108204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REFERENCES :</a:t>
            </a:r>
            <a:endParaRPr/>
          </a:p>
        </p:txBody>
      </p:sp>
      <p:sp>
        <p:nvSpPr>
          <p:cNvPr id="505" name="Google Shape;505;p34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S. Roopa and M. Rani, “Questionnaire designing for a survey,” Journal of Indian Orthodontic Society, vol. 46, no. 4 suppl1, pp. 273–277, 2012.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R. Verma and J. Ali, “A-survey of feature extraction and classification techniques in ocr systems,” International Journal of Computer Applications &amp; Information Technology, vol. 1, no. 3, pp. 1–3, 2012.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S. A. Hussain and R. Sullivan, “Cancer control in bangladesh,” Japanese journal of clinical oncology, vol. 43, no. 12, pp. 1159–1169, 2013.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Module 1: Cancer Registry, howpublished = https : / / www . tn . gov / health / health- program- areas/ tcr/ cancer-reporting- facility- training/ module1.html, note = Accessed: 2021-04-14.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M. P. Robillard and R. DeLine, “A field study of api learning obstacles,” Empirical Software Engineering, vol. 16, no. 6, pp. 703–732, 2011. </a:t>
            </a:r>
            <a:endParaRPr/>
          </a:p>
        </p:txBody>
      </p:sp>
      <p:pic>
        <p:nvPicPr>
          <p:cNvPr id="506" name="Google Shape;50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"/>
          <p:cNvSpPr txBox="1"/>
          <p:nvPr>
            <p:ph type="title"/>
          </p:nvPr>
        </p:nvSpPr>
        <p:spPr>
          <a:xfrm>
            <a:off x="744682" y="178255"/>
            <a:ext cx="8077469" cy="640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OBJECTIVES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4"/>
          <p:cNvSpPr txBox="1"/>
          <p:nvPr>
            <p:ph idx="1" type="body"/>
          </p:nvPr>
        </p:nvSpPr>
        <p:spPr>
          <a:xfrm>
            <a:off x="744682" y="1186000"/>
            <a:ext cx="8077469" cy="4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To introduce a well-developed cancer registry system for storing cancer data.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Cost effective to make it affordable for them.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User will get all types of information regarding cancer.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Hassle free and user-friendly digital system which will reduce people suffering.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To introduce an easily manageable and convenient ID card containing unique QR code used as a portal for storing and retrieving patient’s data.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To ensure continuous care to patients and provide timely information through dynamic recommendations.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Gathering of information about the prevalence and trends of risk variables.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Enough information for research purpose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Assisting  in the detection of cancer in its early stages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/>
          <p:nvPr>
            <p:ph type="title"/>
          </p:nvPr>
        </p:nvSpPr>
        <p:spPr>
          <a:xfrm>
            <a:off x="838200" y="457200"/>
            <a:ext cx="8274241" cy="48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HISTORY</a:t>
            </a:r>
            <a:endParaRPr b="1"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5"/>
          <p:cNvSpPr txBox="1"/>
          <p:nvPr>
            <p:ph idx="1" type="body"/>
          </p:nvPr>
        </p:nvSpPr>
        <p:spPr>
          <a:xfrm>
            <a:off x="838200" y="1253400"/>
            <a:ext cx="8011544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/>
              <a:t>John Graunt inventor of data registry system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/>
              <a:t>Three types of cancer registries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✔"/>
            </a:pPr>
            <a:r>
              <a:rPr lang="en-US"/>
              <a:t>   population based registry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✔"/>
            </a:pPr>
            <a:r>
              <a:rPr lang="en-US"/>
              <a:t>   hospital based registry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✔"/>
            </a:pPr>
            <a:r>
              <a:rPr lang="en-US"/>
              <a:t>   special based registry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/>
              <a:t>More than 250 population-based cancer registries among 60 countries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/>
              <a:t>No central cancer registry in Bangladesh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190" name="Google Shape;19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"/>
          <p:cNvSpPr txBox="1"/>
          <p:nvPr>
            <p:ph type="title"/>
          </p:nvPr>
        </p:nvSpPr>
        <p:spPr>
          <a:xfrm>
            <a:off x="465686" y="548170"/>
            <a:ext cx="8480463" cy="6864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PROBLEM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6"/>
          <p:cNvSpPr txBox="1"/>
          <p:nvPr>
            <p:ph idx="1" type="body"/>
          </p:nvPr>
        </p:nvSpPr>
        <p:spPr>
          <a:xfrm>
            <a:off x="838200" y="1825625"/>
            <a:ext cx="8107949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/>
              <a:t>No central registry system available for capturing the whole picture of the treatment process of cancer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/>
              <a:t>Sometimes the patients are not willing to share their personal information with others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/>
              <a:t>Unaware of cancer registry system</a:t>
            </a:r>
            <a:endParaRPr/>
          </a:p>
        </p:txBody>
      </p:sp>
      <p:pic>
        <p:nvPicPr>
          <p:cNvPr id="199" name="Google Shape;19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"/>
          <p:cNvSpPr txBox="1"/>
          <p:nvPr>
            <p:ph type="title"/>
          </p:nvPr>
        </p:nvSpPr>
        <p:spPr>
          <a:xfrm>
            <a:off x="685800" y="685035"/>
            <a:ext cx="8322079" cy="53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RESEARCH CONTRIBUTION 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7"/>
          <p:cNvSpPr txBox="1"/>
          <p:nvPr>
            <p:ph idx="1" type="body"/>
          </p:nvPr>
        </p:nvSpPr>
        <p:spPr>
          <a:xfrm>
            <a:off x="685800" y="1828800"/>
            <a:ext cx="8275589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</a:pPr>
            <a:r>
              <a:rPr lang="en-US" sz="3200"/>
              <a:t>User-friendly interface</a:t>
            </a:r>
            <a:endParaRPr sz="3200"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</a:pPr>
            <a:r>
              <a:rPr lang="en-US" sz="3200"/>
              <a:t>Card based on QR code system</a:t>
            </a:r>
            <a:endParaRPr sz="3200"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</a:pPr>
            <a:r>
              <a:rPr lang="en-US" sz="3200"/>
              <a:t>General format for any type of blood report</a:t>
            </a:r>
            <a:endParaRPr sz="3200"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</a:pPr>
            <a:r>
              <a:rPr lang="en-US" sz="3200"/>
              <a:t>Searchability option</a:t>
            </a:r>
            <a:endParaRPr sz="3200"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3200"/>
              <a:buFont typeface="Noto Sans Symbols"/>
              <a:buChar char="▪"/>
            </a:pPr>
            <a:r>
              <a:rPr lang="en-US" sz="3200"/>
              <a:t>Ensure cost effectiveness</a:t>
            </a:r>
            <a:endParaRPr sz="3200"/>
          </a:p>
        </p:txBody>
      </p:sp>
      <p:pic>
        <p:nvPicPr>
          <p:cNvPr id="208" name="Google Shape;20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"/>
          <p:cNvSpPr txBox="1"/>
          <p:nvPr/>
        </p:nvSpPr>
        <p:spPr>
          <a:xfrm>
            <a:off x="422100" y="720000"/>
            <a:ext cx="11347800" cy="590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i="0" lang="en-US" sz="36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Related Works</a:t>
            </a:r>
            <a:endParaRPr b="1" i="0" sz="3600" u="sng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OWise - Breast Cancer and Support (2021)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○"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daily entries of patients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○"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Uploading individual treatment information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○"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include voicemails, voice recordings and pictures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○"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doctors have access to patient information.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Central Cancer Registry (CCR) (2019)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○"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Oncologists can utilise stored data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○"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Doctors can make patient profiles, write prescriptions and view treatment histories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○"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Doctors can stage the cancer using the TNM staging system (cType and pType)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Cancer, Cancer Control and Bangladesh (2012)</a:t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○"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Demographic information of cancer patients are used for statistical analysis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Cancer Registry Software (2021)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○"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care, medical research, clinical investigations and open database access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Kentucky Cancer Registry (2019)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○"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friendly and dynamic data input system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○"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save incomplete abstractions for later completion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6" name="Google Shape;2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"/>
          <p:cNvSpPr txBox="1"/>
          <p:nvPr>
            <p:ph type="title"/>
          </p:nvPr>
        </p:nvSpPr>
        <p:spPr>
          <a:xfrm>
            <a:off x="521284" y="365126"/>
            <a:ext cx="8378529" cy="933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0" i="0" lang="en-US" sz="40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9"/>
          <p:cNvSpPr/>
          <p:nvPr/>
        </p:nvSpPr>
        <p:spPr>
          <a:xfrm>
            <a:off x="615152" y="927407"/>
            <a:ext cx="8279817" cy="46166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98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Conducting the Survey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9"/>
          <p:cNvSpPr/>
          <p:nvPr/>
        </p:nvSpPr>
        <p:spPr>
          <a:xfrm>
            <a:off x="725976" y="2702811"/>
            <a:ext cx="6509711" cy="63279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AFFD2"/>
              </a:gs>
              <a:gs pos="50000">
                <a:srgbClr val="B7FFE1"/>
              </a:gs>
              <a:gs pos="100000">
                <a:srgbClr val="DBFFEF"/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Survey Questionnaire Design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9"/>
          <p:cNvSpPr/>
          <p:nvPr/>
        </p:nvSpPr>
        <p:spPr>
          <a:xfrm>
            <a:off x="783127" y="3874273"/>
            <a:ext cx="6452560" cy="63279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AFFD2"/>
              </a:gs>
              <a:gs pos="50000">
                <a:srgbClr val="B7FFE1"/>
              </a:gs>
              <a:gs pos="100000">
                <a:srgbClr val="DBFFEF"/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Approaching the Target Audiences</a:t>
            </a: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783127" y="5066969"/>
            <a:ext cx="6452560" cy="63279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AFFD2"/>
              </a:gs>
              <a:gs pos="50000">
                <a:srgbClr val="B7FFE1"/>
              </a:gs>
              <a:gs pos="100000">
                <a:srgbClr val="DBFFEF"/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Analyzing the Survey Result</a:t>
            </a:r>
            <a:endParaRPr/>
          </a:p>
        </p:txBody>
      </p:sp>
      <p:sp>
        <p:nvSpPr>
          <p:cNvPr id="228" name="Google Shape;228;p9"/>
          <p:cNvSpPr txBox="1"/>
          <p:nvPr/>
        </p:nvSpPr>
        <p:spPr>
          <a:xfrm>
            <a:off x="619996" y="1722120"/>
            <a:ext cx="6615691" cy="461665"/>
          </a:xfrm>
          <a:prstGeom prst="rect">
            <a:avLst/>
          </a:prstGeom>
          <a:gradFill>
            <a:gsLst>
              <a:gs pos="0">
                <a:srgbClr val="FFFFFF"/>
              </a:gs>
              <a:gs pos="35000">
                <a:srgbClr val="FFFFFF"/>
              </a:gs>
              <a:gs pos="100000">
                <a:srgbClr val="E56425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Following those method:</a:t>
            </a:r>
            <a:endParaRPr/>
          </a:p>
        </p:txBody>
      </p:sp>
      <p:pic>
        <p:nvPicPr>
          <p:cNvPr id="229" name="Google Shape;22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6100" y="5514319"/>
            <a:ext cx="1143000" cy="116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0519" y="5604479"/>
            <a:ext cx="954161" cy="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Vapor Trail">
  <a:themeElements>
    <a:clrScheme name="Vapor Trail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2022-09-21T11:50:13Z</dcterms:created>
  <dc:creator>Gazi Sharin Mostafiz</dc:creator>
</cp:coreProperties>
</file>